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68" r:id="rId13"/>
    <p:sldId id="273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23E671C-1D5E-4B12-988D-3D5E76AC86A4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72"/>
            <p14:sldId id="264"/>
            <p14:sldId id="265"/>
            <p14:sldId id="266"/>
            <p14:sldId id="268"/>
            <p14:sldId id="273"/>
            <p14:sldId id="269"/>
            <p14:sldId id="270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19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11704">
              <a:schemeClr val="bg2"/>
            </a:gs>
            <a:gs pos="76000">
              <a:srgbClr val="92D050"/>
            </a:gs>
            <a:gs pos="100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9572" y="697051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ДЕТСКИЙ САД № 24 КОМБИНИРОВАННОГО ВИДА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4611" y="2060848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ОРГАНИЗАЦИЯ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И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ПРОВЕДЕНИЕ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ПРОГУЛОК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 ДЕТСКОМ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САДУ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60401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г. Мончегорск, 2013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859216" cy="4768865"/>
          </a:xfrm>
        </p:spPr>
        <p:txBody>
          <a:bodyPr>
            <a:normAutofit/>
          </a:bodyPr>
          <a:lstStyle/>
          <a:p>
            <a:pPr marL="342900" lvl="1" indent="-34290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1800" b="1" dirty="0" smtClean="0">
                <a:solidFill>
                  <a:schemeClr val="bg1"/>
                </a:solidFill>
              </a:rPr>
              <a:t> Процесс </a:t>
            </a:r>
            <a:r>
              <a:rPr lang="ru-RU" sz="1800" b="1" dirty="0">
                <a:solidFill>
                  <a:schemeClr val="bg1"/>
                </a:solidFill>
              </a:rPr>
              <a:t>наблюдения может быть организован за объектами и погодными явлениями. При планировании наблюдений </a:t>
            </a:r>
            <a:r>
              <a:rPr lang="ru-RU" sz="1800" b="1" dirty="0" smtClean="0">
                <a:solidFill>
                  <a:schemeClr val="bg1"/>
                </a:solidFill>
              </a:rPr>
              <a:t>необходимо продумать: </a:t>
            </a:r>
            <a:r>
              <a:rPr lang="ru-RU" sz="1800" b="1" dirty="0">
                <a:solidFill>
                  <a:schemeClr val="bg1"/>
                </a:solidFill>
              </a:rPr>
              <a:t>оборудование и материалы, используемые </a:t>
            </a:r>
            <a:r>
              <a:rPr lang="ru-RU" sz="1800" b="1" dirty="0" smtClean="0">
                <a:solidFill>
                  <a:schemeClr val="bg1"/>
                </a:solidFill>
              </a:rPr>
              <a:t>в ходе </a:t>
            </a:r>
            <a:r>
              <a:rPr lang="ru-RU" sz="1800" b="1" dirty="0">
                <a:solidFill>
                  <a:schemeClr val="bg1"/>
                </a:solidFill>
              </a:rPr>
              <a:t>наблюдения, размещение детей; приемы привлечения внимания детей к наблюдению  (сюрпризные моменты, загадки, постановка познавательной задачи, проблемная ситуация); приемы активизации умственной деятельности (поисковые вопросы, действия, сравнение, использование детского опыта).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Наблюдение </a:t>
            </a: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9" b="11256"/>
          <a:stretch/>
        </p:blipFill>
        <p:spPr bwMode="auto">
          <a:xfrm>
            <a:off x="3563888" y="3810331"/>
            <a:ext cx="3075690" cy="2146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3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noFill/>
        </p:spPr>
        <p:txBody>
          <a:bodyPr>
            <a:normAutofit lnSpcReduction="10000"/>
          </a:bodyPr>
          <a:lstStyle/>
          <a:p>
            <a:pPr lvl="2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 Подвижные </a:t>
            </a:r>
            <a:r>
              <a:rPr lang="ru-RU" sz="1800" b="1" dirty="0">
                <a:solidFill>
                  <a:schemeClr val="bg1"/>
                </a:solidFill>
              </a:rPr>
              <a:t>игры и физические упражнения на утренней прогулке: в младшей группе – 6-10 мин, в средней группе – 10-15 мин,  в старшей и подготовительной группах – 20-25 мин.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lvl="2">
              <a:buNone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 </a:t>
            </a:r>
          </a:p>
          <a:p>
            <a:pPr lvl="2">
              <a:buNone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 На </a:t>
            </a:r>
            <a:r>
              <a:rPr lang="ru-RU" sz="1800" b="1" dirty="0">
                <a:solidFill>
                  <a:schemeClr val="bg1"/>
                </a:solidFill>
              </a:rPr>
              <a:t>вечерней прогулке: в младшей и в средней группах – 10-15 мин,  в старшей и подготовительной группах – 12-15 мин.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lvl="2">
              <a:buNone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</a:t>
            </a:r>
          </a:p>
          <a:p>
            <a:pPr lvl="2">
              <a:buNone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Подвижные </a:t>
            </a:r>
            <a:r>
              <a:rPr lang="ru-RU" sz="1800" b="1" dirty="0">
                <a:solidFill>
                  <a:schemeClr val="bg1"/>
                </a:solidFill>
              </a:rPr>
              <a:t>игры можно дополнять или заменять  спортивными упражнениями или в старшем дошкольном возрасте спортивными играми, играми с элементами соревнований</a:t>
            </a:r>
            <a:r>
              <a:rPr lang="ru-RU" sz="1800" b="1" dirty="0" smtClean="0">
                <a:solidFill>
                  <a:schemeClr val="bg1"/>
                </a:solidFill>
              </a:rPr>
              <a:t>.</a:t>
            </a:r>
          </a:p>
          <a:p>
            <a:pPr lvl="2">
              <a:buNone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</a:t>
            </a:r>
          </a:p>
          <a:p>
            <a:pPr lvl="2">
              <a:buNone/>
            </a:pPr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   </a:t>
            </a:r>
            <a:r>
              <a:rPr lang="ru-RU" sz="1800" b="1" dirty="0">
                <a:solidFill>
                  <a:schemeClr val="bg1"/>
                </a:solidFill>
              </a:rPr>
              <a:t>К спортивным упражнениям относятся: катание на санках, на лыжах, катание на велосипедах, самокатах. 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lvl="2">
              <a:buNone/>
            </a:pPr>
            <a:endParaRPr lang="ru-RU" sz="1800" b="1" dirty="0">
              <a:solidFill>
                <a:schemeClr val="bg1"/>
              </a:solidFill>
            </a:endParaRPr>
          </a:p>
          <a:p>
            <a:pPr lvl="2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    К </a:t>
            </a:r>
            <a:r>
              <a:rPr lang="ru-RU" sz="1800" b="1" dirty="0">
                <a:solidFill>
                  <a:schemeClr val="bg1"/>
                </a:solidFill>
              </a:rPr>
              <a:t>спортивным играм относятся: городки,  баскетбол, бадминтон, настольный теннис, футбол, хоккей</a:t>
            </a: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Двигательная деятельность</a:t>
            </a: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0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633670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Характер и продолжительность зависят от индивидуальных потребностей и интересов </a:t>
            </a:r>
            <a:r>
              <a:rPr lang="ru-RU" sz="1800" b="1" dirty="0">
                <a:solidFill>
                  <a:schemeClr val="bg1"/>
                </a:solidFill>
              </a:rPr>
              <a:t>детей, развивающей </a:t>
            </a:r>
            <a:r>
              <a:rPr lang="ru-RU" sz="1800" b="1" dirty="0" smtClean="0">
                <a:solidFill>
                  <a:schemeClr val="bg1"/>
                </a:solidFill>
              </a:rPr>
              <a:t>среды</a:t>
            </a:r>
            <a:r>
              <a:rPr lang="ru-RU" sz="1800" b="1" dirty="0">
                <a:solidFill>
                  <a:schemeClr val="bg1"/>
                </a:solidFill>
              </a:rPr>
              <a:t>.</a:t>
            </a:r>
            <a:endParaRPr lang="ru-RU" sz="1800" b="1" dirty="0" smtClean="0">
              <a:solidFill>
                <a:schemeClr val="bg1"/>
              </a:solidFill>
            </a:endParaRPr>
          </a:p>
          <a:p>
            <a:pPr lvl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Индивидуальные задания (в соответствие с календарным планированием).</a:t>
            </a:r>
          </a:p>
          <a:p>
            <a:pPr marL="137160" lv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В зависимости от погодных условий двигательная деятельность детей на воздухе может быть различной интенсивности, чтобы дети не переохлаждались или не перегревались. </a:t>
            </a:r>
          </a:p>
          <a:p>
            <a:pPr marL="137160" lv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Организацию двигательной активности  воспитатель продумывает перед выходом на прогулку, ориентируясь на конкретные метеоусловия. </a:t>
            </a:r>
          </a:p>
          <a:p>
            <a:pPr marL="137160" lv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Не допускается длительное нахождение детей на прогулке без движений. </a:t>
            </a:r>
          </a:p>
          <a:p>
            <a:pPr marL="137160" lvl="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Особого внимания требуют дети со сниженной подвижностью, малоинициативные, которых следует вовлекать в подвижные игры.</a:t>
            </a:r>
          </a:p>
          <a:p>
            <a:pPr marL="137160" indent="0">
              <a:buNone/>
            </a:pPr>
            <a:r>
              <a:rPr lang="ru-RU" sz="1800" b="1" dirty="0" smtClean="0">
                <a:solidFill>
                  <a:schemeClr val="bg1"/>
                </a:solidFill>
              </a:rPr>
              <a:t>Игры с высоким уровнем интенсивности движений не следует проводить в конце утренней прогулки перед уходом с участка,                                                                         так как дети в этом случае становятся                                                                  перевозбуждёнными, что отрицательно                                                                                       сказывается на характере дневного сна,                                                        увеличивает длительность периода засыпания,                                                           может быть причиной снижения аппетита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двигательная активность</a:t>
            </a: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725144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9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1800" b="1" dirty="0">
                <a:solidFill>
                  <a:schemeClr val="bg1"/>
                </a:solidFill>
              </a:rPr>
              <a:t>В</a:t>
            </a:r>
            <a:r>
              <a:rPr lang="ru-RU" sz="1800" b="1" dirty="0" smtClean="0">
                <a:solidFill>
                  <a:schemeClr val="bg1"/>
                </a:solidFill>
              </a:rPr>
              <a:t> соответствии с календарным планированием воспитатель осуществляет индивидуальную работу по познавательно-речевому, социально -личностному, физическому или художественно - эстетическому развитию детей; с  этой целью подготавливает все необходимые материалы и оборудование. </a:t>
            </a:r>
          </a:p>
          <a:p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работа</a:t>
            </a: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3409181" cy="3623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2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115616" y="1124745"/>
            <a:ext cx="6563072" cy="136815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Привлечение детей к сбору игрушек; оказанию посильной помощи по наведению порядка на участке после прогулки, уходу за растениями и т.д.</a:t>
            </a:r>
          </a:p>
          <a:p>
            <a:pPr algn="just"/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Трудовые поручения</a:t>
            </a: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0162"/>
            <a:ext cx="2149599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10" y="2924944"/>
            <a:ext cx="2305492" cy="2357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72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3000" y="1700808"/>
            <a:ext cx="5649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chemeClr val="bg1"/>
                </a:solidFill>
              </a:rPr>
              <a:t>Воспитатель должен руководить самостоятельной деятельностью детей: обеспечить им полную безопасность, научить использовать пособия в соответствии с их предназначением, осуществлять постоянный контроль деятельности детей на протяжении всей </a:t>
            </a:r>
            <a:r>
              <a:rPr lang="ru-RU" sz="2400" b="1" dirty="0" smtClean="0">
                <a:solidFill>
                  <a:schemeClr val="bg1"/>
                </a:solidFill>
              </a:rPr>
              <a:t>прогулки.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19" y="980728"/>
            <a:ext cx="2725737" cy="761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04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 rot="20630376">
            <a:off x="467544" y="2708920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09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4531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008000"/>
                </a:solidFill>
              </a:rPr>
              <a:t>Прогулка</a:t>
            </a:r>
            <a:r>
              <a:rPr lang="ru-RU" dirty="0">
                <a:solidFill>
                  <a:schemeClr val="bg1"/>
                </a:solidFill>
              </a:rPr>
              <a:t> - обязательный  элемент режима дня.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9838" y="980728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buNone/>
            </a:pPr>
            <a:r>
              <a:rPr lang="ru-RU" b="1" i="1" u="sng" dirty="0">
                <a:solidFill>
                  <a:srgbClr val="008000"/>
                </a:solidFill>
              </a:rPr>
              <a:t>Цель прогулки </a:t>
            </a:r>
            <a:r>
              <a:rPr lang="ru-RU" dirty="0">
                <a:solidFill>
                  <a:schemeClr val="bg1"/>
                </a:solidFill>
              </a:rPr>
              <a:t>– укрепление здоровья, профилактика утомления, физическое и  умственное развитие детей, восстановление сниженных в процессе деятельности  функциональных ресурсов организма.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2564904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008000"/>
                </a:solidFill>
              </a:rPr>
              <a:t>Задачи прогулки</a:t>
            </a:r>
            <a:r>
              <a:rPr lang="ru-RU" b="1" dirty="0" smtClean="0">
                <a:solidFill>
                  <a:srgbClr val="008000"/>
                </a:solidFill>
              </a:rPr>
              <a:t>: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dirty="0" smtClean="0">
                <a:solidFill>
                  <a:schemeClr val="bg1"/>
                </a:solidFill>
              </a:rPr>
              <a:t>оказывать </a:t>
            </a:r>
            <a:r>
              <a:rPr lang="ru-RU" dirty="0">
                <a:solidFill>
                  <a:schemeClr val="bg1"/>
                </a:solidFill>
              </a:rPr>
              <a:t>закаливающее воздействие на организм в естественных условиях;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- способствовать </a:t>
            </a:r>
            <a:r>
              <a:rPr lang="ru-RU" dirty="0">
                <a:solidFill>
                  <a:schemeClr val="bg1"/>
                </a:solidFill>
              </a:rPr>
              <a:t>повышению уровня физической подготовленности детей дошкольного возраста;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- оптимизировать </a:t>
            </a:r>
            <a:r>
              <a:rPr lang="ru-RU" dirty="0">
                <a:solidFill>
                  <a:schemeClr val="bg1"/>
                </a:solidFill>
              </a:rPr>
              <a:t>двигательную активность детей;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- способствовать  </a:t>
            </a:r>
            <a:r>
              <a:rPr lang="ru-RU" dirty="0">
                <a:solidFill>
                  <a:schemeClr val="bg1"/>
                </a:solidFill>
              </a:rPr>
              <a:t>познавательно-речевому, художественно-эстетическому, социально-личностному развитию детей.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43808" y="5301208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i="1" u="sng" dirty="0" smtClean="0">
                <a:solidFill>
                  <a:srgbClr val="008000"/>
                </a:solidFill>
              </a:rPr>
              <a:t>Виды прогулки </a:t>
            </a:r>
            <a:r>
              <a:rPr lang="ru-RU" dirty="0" smtClean="0">
                <a:solidFill>
                  <a:schemeClr val="bg1"/>
                </a:solidFill>
              </a:rPr>
              <a:t>(по месту проведения):                                     - на </a:t>
            </a:r>
            <a:r>
              <a:rPr lang="ru-RU" dirty="0">
                <a:solidFill>
                  <a:schemeClr val="bg1"/>
                </a:solidFill>
              </a:rPr>
              <a:t>участке Учреждения;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- пешеходные </a:t>
            </a:r>
            <a:r>
              <a:rPr lang="ru-RU" dirty="0">
                <a:solidFill>
                  <a:schemeClr val="bg1"/>
                </a:solidFill>
              </a:rPr>
              <a:t>прогулки за пределы участка  ДОУ (старший дошкольный возраст на расстояние до двух </a:t>
            </a:r>
            <a:r>
              <a:rPr lang="ru-RU">
                <a:solidFill>
                  <a:schemeClr val="bg1"/>
                </a:solidFill>
              </a:rPr>
              <a:t>километров</a:t>
            </a:r>
            <a:r>
              <a:rPr lang="ru-RU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8812" y="213659"/>
            <a:ext cx="5597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проведению прогулки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419" y="836712"/>
            <a:ext cx="7960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Перед выходом на прогулку необходимо провести с детьми  гигиенические процедуры: чистку носа, посещение туалетной комнаты.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Одевать и раздевать детей при подготовке и возвращении с прогулки необходимо по подгруппам.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1163" y="2041073"/>
            <a:ext cx="469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подготовки к прогулке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48164" y="2836986"/>
            <a:ext cx="2235477" cy="1312093"/>
          </a:xfrm>
          <a:prstGeom prst="rect">
            <a:avLst/>
          </a:prstGeom>
          <a:noFill/>
          <a:ln>
            <a:solidFill>
              <a:srgbClr val="008000"/>
            </a:solidFill>
          </a:ln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м</a:t>
            </a:r>
            <a:r>
              <a:rPr lang="ru-RU" sz="1400" b="1" dirty="0" smtClean="0">
                <a:solidFill>
                  <a:schemeClr val="bg1"/>
                </a:solidFill>
              </a:rPr>
              <a:t>ладший воспитатель проводит гигиенические процедуры со второй подгруппой и выводит детей в приемную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5341" y="2839450"/>
            <a:ext cx="2520280" cy="1681992"/>
          </a:xfrm>
          <a:prstGeom prst="rect">
            <a:avLst/>
          </a:prstGeom>
          <a:noFill/>
          <a:ln>
            <a:solidFill>
              <a:srgbClr val="0080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воспитатель выводит в приемную для одевания первую подгруппу детей, в которую включает медленно одевающихся детей, детей с низким навыками самообслуживания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0152" y="2780928"/>
            <a:ext cx="2733587" cy="1681992"/>
          </a:xfrm>
          <a:prstGeom prst="rect">
            <a:avLst/>
          </a:prstGeom>
          <a:noFill/>
          <a:ln>
            <a:solidFill>
              <a:srgbClr val="008000"/>
            </a:solidFill>
          </a:ln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воспитатель выходит с первой  подгруппой детей на прогулку, а младший  воспитатель заканчивает одевание второй подгруппы и провожает детей на участок к воспитателю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11760" y="4521442"/>
            <a:ext cx="4680520" cy="851774"/>
          </a:xfrm>
          <a:prstGeom prst="rect">
            <a:avLst/>
          </a:prstGeom>
          <a:noFill/>
          <a:ln>
            <a:solidFill>
              <a:srgbClr val="008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В помощь при одевании в каждую группу раннего и младшего дошкольного закрепляются сотрудники из числа рабочего и медицинского персонала ДОУ.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411760" y="5661248"/>
            <a:ext cx="4680520" cy="851774"/>
          </a:xfrm>
          <a:prstGeom prst="rect">
            <a:avLst/>
          </a:prstGeom>
          <a:noFill/>
          <a:ln>
            <a:solidFill>
              <a:srgbClr val="008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Детей с ослабленным здоровьем рекомендуется одевать и выводить на улицу со второй подгруппой, а заводить с прогулки с первой подгруппой.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9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с прогулки 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0493" y="3429000"/>
            <a:ext cx="5669926" cy="872894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В летний период после возвращения детей с прогулки необходимо организовать гигиеническую процедуру – мытье ног.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86188" y="1264387"/>
            <a:ext cx="2664296" cy="1584240"/>
          </a:xfrm>
          <a:prstGeom prst="rect">
            <a:avLst/>
          </a:prstGeom>
          <a:noFill/>
          <a:ln>
            <a:solidFill>
              <a:srgbClr val="0080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Младший воспитатель помогает детям развязывать шарфы, расстегнуть и снять верхнюю одежду, сложить одежду в шкафчик. Раздетые  дети  спокойно идут в группу и играют.</a:t>
            </a:r>
            <a:endParaRPr lang="ru-RU" sz="1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2628" y="1268760"/>
            <a:ext cx="2664296" cy="1584240"/>
          </a:xfrm>
          <a:prstGeom prst="rect">
            <a:avLst/>
          </a:prstGeom>
          <a:noFill/>
          <a:ln>
            <a:solidFill>
              <a:srgbClr val="0080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Младший воспитатель уводит с участка первую подгруппу детей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sz="1400" b="1" dirty="0" smtClean="0">
                <a:solidFill>
                  <a:schemeClr val="bg1"/>
                </a:solidFill>
              </a:rPr>
              <a:t>Дети второй подгруппы продолжают гулять еще в течение 10-15 минут с воспитателем.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81787" y="4653136"/>
            <a:ext cx="5688632" cy="79250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bg1"/>
                </a:solidFill>
              </a:rPr>
              <a:t>Возвращение детей с прогулки также  организуется  по подгруппам.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89101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одевания детей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389" y="4293096"/>
            <a:ext cx="3219598" cy="2413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205708" cy="2381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599" y="908720"/>
            <a:ext cx="4332734" cy="306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к одежде детей: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272808" cy="4587991"/>
          </a:xfrm>
          <a:noFill/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13716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в любое время года одежда и обувь должны соответствовать погоде на данный момент и не должны способствовать перегреванию  или переохлаждению детей; </a:t>
            </a:r>
          </a:p>
          <a:p>
            <a:pPr marL="13716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при колебаниях температуры от +3 до -3°С и слабом ветре одежда детей должна состоять из трех слоев, включая белье. </a:t>
            </a:r>
            <a:endParaRPr lang="ru-RU" dirty="0">
              <a:solidFill>
                <a:schemeClr val="bg1"/>
              </a:solidFill>
            </a:endParaRPr>
          </a:p>
          <a:p>
            <a:pPr marL="13716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верхняя одежда состоит из утепленной куртки, брюк; на ногах утепленные ботинки;</a:t>
            </a:r>
          </a:p>
          <a:p>
            <a:pPr marL="13716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при температуре от -4 до -10°С детям надевают зимнюю куртку или пуховик при трех  слоях одежды.</a:t>
            </a:r>
          </a:p>
          <a:p>
            <a:pPr marL="13716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при более низких температурах рекомендуется увеличивать количество слоев одежды до четырех или пяти в зависимости от теплозащитных свойств верхней одежды.   </a:t>
            </a:r>
          </a:p>
          <a:p>
            <a:pPr marL="137160" lv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 в летний период во избежание перегрева детям надевают легкие головные уборы. </a:t>
            </a:r>
          </a:p>
          <a:p>
            <a:pPr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5517232"/>
            <a:ext cx="7992888" cy="830997"/>
          </a:xfrm>
          <a:prstGeom prst="rect">
            <a:avLst/>
          </a:prstGeom>
          <a:noFill/>
          <a:ln>
            <a:solidFill>
              <a:srgbClr val="008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Для родителей следует подготовить консультации в родительский уголок с рекомендациями: «Одевайте по погоде!», «Что умеет ваш малыш»,                                           «В чем удобно гулять малышу»… </a:t>
            </a:r>
          </a:p>
        </p:txBody>
      </p:sp>
    </p:spTree>
    <p:extLst>
      <p:ext uri="{BB962C8B-B14F-4D97-AF65-F5344CB8AC3E}">
        <p14:creationId xmlns:p14="http://schemas.microsoft.com/office/powerpoint/2010/main" val="28069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817960" cy="65403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хранения одежды в шкафчике:</a:t>
            </a:r>
            <a:endParaRPr lang="ru-RU" sz="24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971600" y="1052736"/>
            <a:ext cx="6768752" cy="2716924"/>
          </a:xfrm>
          <a:noFill/>
        </p:spPr>
        <p:txBody>
          <a:bodyPr>
            <a:normAutofit fontScale="92500" lnSpcReduction="20000"/>
          </a:bodyPr>
          <a:lstStyle/>
          <a:p>
            <a:pPr marL="585216" lvl="1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На верхнюю полку кладется  шарф, шапка. </a:t>
            </a:r>
            <a:endParaRPr lang="ru-RU" sz="2000" b="1" dirty="0">
              <a:solidFill>
                <a:schemeClr val="bg1"/>
              </a:solidFill>
            </a:endParaRPr>
          </a:p>
          <a:p>
            <a:pPr marL="585216" lvl="1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marL="585216" lvl="1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Кофта, колготки, тёплые штаны, верхнюю одежду вешают на крючок.  </a:t>
            </a:r>
            <a:endParaRPr lang="ru-RU" sz="2000" b="1" dirty="0">
              <a:solidFill>
                <a:schemeClr val="bg1"/>
              </a:solidFill>
            </a:endParaRPr>
          </a:p>
          <a:p>
            <a:pPr marL="585216" lvl="1" indent="0">
              <a:buNone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585216" lvl="1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Рукавички на резинке  должны быть продернуты через рукава  и вешалку верхней одежды.</a:t>
            </a:r>
          </a:p>
          <a:p>
            <a:pPr marL="585216" lvl="1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</a:p>
          <a:p>
            <a:pPr marL="585216" lvl="1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Обувь ставят на нижнюю полку, сверху кладут  носки.  </a:t>
            </a:r>
          </a:p>
          <a:p>
            <a:pPr marL="137160" indent="0">
              <a:buNone/>
            </a:pPr>
            <a:endParaRPr lang="ru-RU" sz="2000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94555"/>
            <a:ext cx="4319792" cy="3050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56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проведения прогулок на участке ДОУ</a:t>
            </a:r>
            <a:endParaRPr lang="ru-RU" sz="2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223718"/>
            <a:ext cx="259228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Наблюдение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988840"/>
            <a:ext cx="2880320" cy="11521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Двигательная активность: подвижные игры, спортивные игры, спортивные упражнения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4077072"/>
            <a:ext cx="2952328" cy="115212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Индивидуальная работа по различным направления развития воспитанников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5585" y="3320988"/>
            <a:ext cx="2592288" cy="5040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Трудовые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поручения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7873" y="5517232"/>
            <a:ext cx="2592288" cy="5760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Самостоятельная деятельность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22" y="4517491"/>
            <a:ext cx="3050164" cy="1999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4" b="5680"/>
          <a:stretch/>
        </p:blipFill>
        <p:spPr bwMode="auto">
          <a:xfrm>
            <a:off x="6228184" y="1052736"/>
            <a:ext cx="2599284" cy="173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00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734481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ru-RU" b="1" dirty="0">
                <a:solidFill>
                  <a:schemeClr val="bg1"/>
                </a:solidFill>
              </a:rPr>
              <a:t>Последовательность структурных компонентов прогулки может варьироваться в зависимости от вида предыдущего занятия. </a:t>
            </a:r>
            <a:endParaRPr lang="ru-RU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ru-RU" b="1" dirty="0" smtClean="0">
                <a:solidFill>
                  <a:schemeClr val="bg1"/>
                </a:solidFill>
              </a:rPr>
              <a:t>Если </a:t>
            </a:r>
            <a:r>
              <a:rPr lang="ru-RU" b="1" dirty="0">
                <a:solidFill>
                  <a:schemeClr val="bg1"/>
                </a:solidFill>
              </a:rPr>
              <a:t>дети находились на занятии, требующем повышенной познавательной активности и умственного напряжения, то вначале прогулки  проводятся подвижные игры, пробежки, затем – наблюдения. </a:t>
            </a:r>
            <a:endParaRPr lang="ru-RU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endParaRPr lang="ru-RU" b="1" dirty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ru-RU" b="1" dirty="0" smtClean="0">
                <a:solidFill>
                  <a:schemeClr val="bg1"/>
                </a:solidFill>
              </a:rPr>
              <a:t>Если </a:t>
            </a:r>
            <a:r>
              <a:rPr lang="ru-RU" b="1" dirty="0">
                <a:solidFill>
                  <a:schemeClr val="bg1"/>
                </a:solidFill>
              </a:rPr>
              <a:t>до прогулки было физкультурное или музыкальное занятие,  прогулка начинается с наблюдения или спокойной игры.</a:t>
            </a:r>
          </a:p>
          <a:p>
            <a:pPr lvl="1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Каждый </a:t>
            </a:r>
            <a:r>
              <a:rPr lang="ru-RU" b="1" dirty="0">
                <a:solidFill>
                  <a:schemeClr val="bg1"/>
                </a:solidFill>
              </a:rPr>
              <a:t>из обязательных компонентов прогулки длится от 7 до 15 минут и осуществляется на фоне самостоятельной деятельности детей.</a:t>
            </a:r>
          </a:p>
          <a:p>
            <a:pPr lvl="1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Содержание </a:t>
            </a:r>
            <a:r>
              <a:rPr lang="ru-RU" b="1" dirty="0">
                <a:solidFill>
                  <a:schemeClr val="bg1"/>
                </a:solidFill>
              </a:rPr>
              <a:t>прогулок определяется программой по ознакомлению детей с окружающим с учетом предшествующей деятельности детей, педагогических и оздоровительных задач, и строится в соответствии с календарным планированием в каждой возрастной группе.</a:t>
            </a:r>
          </a:p>
        </p:txBody>
      </p:sp>
    </p:spTree>
    <p:extLst>
      <p:ext uri="{BB962C8B-B14F-4D97-AF65-F5344CB8AC3E}">
        <p14:creationId xmlns:p14="http://schemas.microsoft.com/office/powerpoint/2010/main" val="13715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292934"/>
      </a:dk1>
      <a:lt1>
        <a:srgbClr val="FFFFFF"/>
      </a:lt1>
      <a:dk2>
        <a:srgbClr val="DCEF7F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281</TotalTime>
  <Words>1106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Возвращение с прогулки </vt:lpstr>
      <vt:lpstr>Порядок одевания детей</vt:lpstr>
      <vt:lpstr>Требования к одежде детей:</vt:lpstr>
      <vt:lpstr>Порядок хранения одежды в шкафчике:</vt:lpstr>
      <vt:lpstr>Схема проведения прогулок на участке ДОУ</vt:lpstr>
      <vt:lpstr>Презентация PowerPoint</vt:lpstr>
      <vt:lpstr>Наблюдение </vt:lpstr>
      <vt:lpstr>Двигательная деятельность</vt:lpstr>
      <vt:lpstr>Самостоятельная двигательная активность</vt:lpstr>
      <vt:lpstr>Индивидуальная работа</vt:lpstr>
      <vt:lpstr>Трудовые поручения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29</cp:revision>
  <dcterms:created xsi:type="dcterms:W3CDTF">2013-10-02T16:34:05Z</dcterms:created>
  <dcterms:modified xsi:type="dcterms:W3CDTF">2013-10-03T20:11:11Z</dcterms:modified>
</cp:coreProperties>
</file>